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397" r:id="rId3"/>
    <p:sldId id="394" r:id="rId4"/>
    <p:sldId id="572" r:id="rId6"/>
    <p:sldId id="573" r:id="rId7"/>
    <p:sldId id="574" r:id="rId8"/>
    <p:sldId id="576" r:id="rId9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新课标第一网" initials="新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F62408"/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>
        <p:scale>
          <a:sx n="66" d="100"/>
          <a:sy n="66" d="100"/>
        </p:scale>
        <p:origin x="-342" y="348"/>
      </p:cViewPr>
      <p:guideLst>
        <p:guide orient="horz" pos="2187"/>
        <p:guide pos="377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9.xml"/><Relationship Id="rId13" Type="http://schemas.openxmlformats.org/officeDocument/2006/relationships/commentAuthors" Target="commentAuthors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wdp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168039-F460-4AE7-9028-03D010B093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179229" y="4495800"/>
            <a:ext cx="7805724" cy="1037493"/>
          </a:xfrm>
        </p:spPr>
        <p:txBody>
          <a:bodyPr anchor="t">
            <a:normAutofit/>
          </a:bodyPr>
          <a:lstStyle>
            <a:lvl1pPr algn="l">
              <a:defRPr sz="6000" b="1">
                <a:solidFill>
                  <a:srgbClr val="2F5597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4179228" y="5546725"/>
            <a:ext cx="7805725" cy="51117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8" grpId="0" bldLvl="0" animBg="1"/>
      <p:bldP spid="9" grpId="0"/>
      <p:bldP spid="10" grpId="0" bldLvl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</a:fld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383102" y="3271044"/>
            <a:ext cx="6096000" cy="26609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感谢您下载平台上提供的</a:t>
            </a:r>
            <a:r>
              <a:rPr lang="en-US" altLang="zh-CN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作品，为了您和熊猫办公以及原创作者的利益，请勿复制、传播、销售，否则将承担法律责任！熊猫办公将对作品进行维权，按照传播下载次数进行十倍的索取赔偿！</a:t>
            </a:r>
            <a:endParaRPr lang="en-US" altLang="zh-CN" sz="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www.tukuppt.com</a:t>
            </a:r>
            <a:endParaRPr lang="en-US" altLang="zh-CN" sz="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/>
      <p:bldP spid="10" grpId="0" bldLvl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754086" y="1898302"/>
            <a:ext cx="1861457" cy="0"/>
          </a:xfrm>
          <a:prstGeom prst="line">
            <a:avLst/>
          </a:prstGeom>
          <a:ln w="88900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754086" y="4793343"/>
            <a:ext cx="6683828" cy="0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754086" y="1915886"/>
            <a:ext cx="0" cy="2877456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9437914" y="1915886"/>
            <a:ext cx="0" cy="2877456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7589435" y="1915885"/>
            <a:ext cx="1839687" cy="0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115128" y="2410788"/>
            <a:ext cx="5961744" cy="923331"/>
          </a:xfrm>
        </p:spPr>
        <p:txBody>
          <a:bodyPr anchor="t">
            <a:normAutofit/>
          </a:bodyPr>
          <a:lstStyle>
            <a:lvl1pPr algn="ctr">
              <a:defRPr sz="5400" b="1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115128" y="3434509"/>
            <a:ext cx="5961744" cy="1184551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/>
      <p:bldP spid="11" grpId="0" bldLvl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241300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7163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7163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1" grpId="0" bldLvl="0" animBg="1"/>
      <p:bldP spid="12" grpId="0"/>
      <p:bldP spid="13" grpId="0" bldLvl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9862" b="1733"/>
          <a:stretch>
            <a:fillRect/>
          </a:stretch>
        </p:blipFill>
        <p:spPr>
          <a:xfrm>
            <a:off x="-1" y="0"/>
            <a:ext cx="12672453" cy="6514484"/>
          </a:xfrm>
          <a:custGeom>
            <a:avLst/>
            <a:gdLst>
              <a:gd name="connsiteX0" fmla="*/ 6078335 w 12672453"/>
              <a:gd name="connsiteY0" fmla="*/ 0 h 6514484"/>
              <a:gd name="connsiteX1" fmla="*/ 12672453 w 12672453"/>
              <a:gd name="connsiteY1" fmla="*/ 0 h 6514484"/>
              <a:gd name="connsiteX2" fmla="*/ 0 w 12672453"/>
              <a:gd name="connsiteY2" fmla="*/ 6514484 h 6514484"/>
              <a:gd name="connsiteX3" fmla="*/ 0 w 12672453"/>
              <a:gd name="connsiteY3" fmla="*/ 1851921 h 6514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2453" h="6514484">
                <a:moveTo>
                  <a:pt x="6078335" y="0"/>
                </a:moveTo>
                <a:lnTo>
                  <a:pt x="12672453" y="0"/>
                </a:lnTo>
                <a:lnTo>
                  <a:pt x="0" y="6514484"/>
                </a:lnTo>
                <a:lnTo>
                  <a:pt x="0" y="1851921"/>
                </a:lnTo>
                <a:close/>
              </a:path>
            </a:pathLst>
          </a:custGeom>
        </p:spPr>
      </p:pic>
      <p:sp>
        <p:nvSpPr>
          <p:cNvPr id="6" name="直角三角形 5"/>
          <p:cNvSpPr/>
          <p:nvPr/>
        </p:nvSpPr>
        <p:spPr>
          <a:xfrm flipH="1" flipV="1">
            <a:off x="6336225" y="0"/>
            <a:ext cx="5855775" cy="4051300"/>
          </a:xfrm>
          <a:prstGeom prst="rtTriangle">
            <a:avLst/>
          </a:prstGeom>
          <a:solidFill>
            <a:srgbClr val="2F5597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直角三角形 6"/>
          <p:cNvSpPr/>
          <p:nvPr/>
        </p:nvSpPr>
        <p:spPr>
          <a:xfrm>
            <a:off x="0" y="5373682"/>
            <a:ext cx="2844800" cy="1484318"/>
          </a:xfrm>
          <a:prstGeom prst="rtTriangle">
            <a:avLst/>
          </a:prstGeom>
          <a:solidFill>
            <a:schemeClr val="accent4">
              <a:lumMod val="65000"/>
              <a:lumOff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58431" y="4640580"/>
            <a:ext cx="216000" cy="1392896"/>
          </a:xfrm>
          <a:prstGeom prst="rect">
            <a:avLst/>
          </a:prstGeom>
          <a:solidFill>
            <a:srgbClr val="2F559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42927" y="4504229"/>
            <a:ext cx="6142025" cy="978729"/>
          </a:xfrm>
        </p:spPr>
        <p:txBody>
          <a:bodyPr anchor="b">
            <a:normAutofit/>
          </a:bodyPr>
          <a:lstStyle>
            <a:lvl1pPr>
              <a:defRPr sz="4800" b="1">
                <a:solidFill>
                  <a:srgbClr val="2F5597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/>
          </p:nvPr>
        </p:nvSpPr>
        <p:spPr>
          <a:xfrm>
            <a:off x="5842926" y="5495925"/>
            <a:ext cx="6142027" cy="52387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/>
      <p:bldP spid="5" grpId="0" bldLvl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/>
      <p:bldP spid="11" grpId="0" bldLvl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2750" y="365125"/>
            <a:ext cx="781050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9639300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/>
      <p:bldP spid="10" grpId="0" bldLvl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tags" Target="../tags/tag3.xml"/><Relationship Id="rId14" Type="http://schemas.openxmlformats.org/officeDocument/2006/relationships/tags" Target="../tags/tag2.xml"/><Relationship Id="rId13" Type="http://schemas.openxmlformats.org/officeDocument/2006/relationships/tags" Target="../tags/tag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593DFB7-2051-4E67-B6EC-E121F56A7FF3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0A4BCCD-B18B-4920-B1C4-9CDDC1D965FE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1.xml"/><Relationship Id="rId2" Type="http://schemas.openxmlformats.org/officeDocument/2006/relationships/tags" Target="../tags/tag4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1.xml"/><Relationship Id="rId2" Type="http://schemas.openxmlformats.org/officeDocument/2006/relationships/tags" Target="../tags/tag5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1.xml"/><Relationship Id="rId2" Type="http://schemas.openxmlformats.org/officeDocument/2006/relationships/tags" Target="../tags/tag6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1.xml"/><Relationship Id="rId2" Type="http://schemas.openxmlformats.org/officeDocument/2006/relationships/tags" Target="../tags/tag7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1.xml"/><Relationship Id="rId2" Type="http://schemas.openxmlformats.org/officeDocument/2006/relationships/tags" Target="../tags/tag8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文本框 79"/>
          <p:cNvSpPr txBox="1"/>
          <p:nvPr/>
        </p:nvSpPr>
        <p:spPr>
          <a:xfrm>
            <a:off x="3469198" y="1249610"/>
            <a:ext cx="508075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2800" b="1" dirty="0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</a:rPr>
              <a:t>初中学段  地理学科七年级</a:t>
            </a:r>
            <a:endParaRPr lang="zh-CN" altLang="en-US" sz="2800" b="1" dirty="0" smtClean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081" y="522955"/>
            <a:ext cx="2075528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0128762" y="522955"/>
            <a:ext cx="2061475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920468" y="230621"/>
            <a:ext cx="865400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/>
            <a:r>
              <a:rPr lang="zh-CN" altLang="en-US" sz="2800" b="1" kern="0" spc="150" dirty="0" smtClean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  济南市</a:t>
            </a:r>
            <a:r>
              <a:rPr lang="en-US" altLang="zh-CN" sz="2800" b="1" kern="0" spc="15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2020</a:t>
            </a:r>
            <a:r>
              <a:rPr lang="zh-CN" altLang="en-US" sz="2800" b="1" kern="0" spc="15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Segoe UI Black" panose="020B0A02040204020203" pitchFamily="34" charset="0"/>
              </a:rPr>
              <a:t>年春季学期延期开学网络学习资源</a:t>
            </a:r>
            <a:endParaRPr lang="zh-CN" altLang="en-US" sz="2800" b="1" kern="0" spc="150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Segoe UI Black" panose="020B0A02040204020203" pitchFamily="34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321423" y="2534767"/>
            <a:ext cx="9975850" cy="1522095"/>
            <a:chOff x="3009680" y="2538515"/>
            <a:chExt cx="6678801" cy="1962632"/>
          </a:xfrm>
        </p:grpSpPr>
        <p:sp>
          <p:nvSpPr>
            <p:cNvPr id="8" name="矩形 7"/>
            <p:cNvSpPr/>
            <p:nvPr/>
          </p:nvSpPr>
          <p:spPr>
            <a:xfrm>
              <a:off x="3012758" y="2538515"/>
              <a:ext cx="6166484" cy="1659742"/>
            </a:xfrm>
            <a:prstGeom prst="rect">
              <a:avLst/>
            </a:prstGeom>
            <a:noFill/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3009680" y="2547180"/>
              <a:ext cx="6166484" cy="16597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TextBox 13"/>
            <p:cNvSpPr txBox="1">
              <a:spLocks noChangeArrowheads="1"/>
            </p:cNvSpPr>
            <p:nvPr/>
          </p:nvSpPr>
          <p:spPr bwMode="auto">
            <a:xfrm>
              <a:off x="3163577" y="2796433"/>
              <a:ext cx="6524904" cy="17047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zh-CN" altLang="zh-CN" sz="4000" b="1" kern="100" dirty="0">
                  <a:solidFill>
                    <a:srgbClr val="FF0000"/>
                  </a:solidFill>
                  <a:latin typeface="楷体" panose="02010609060101010101" charset="-122"/>
                  <a:ea typeface="楷体" panose="02010609060101010101" charset="-122"/>
                  <a:cs typeface="Times New Roman" panose="02020603050405020304" pitchFamily="18" charset="0"/>
                </a:rPr>
                <a:t>济南市空中课堂七年级下册地理质量检测试题（一）</a:t>
              </a:r>
              <a:endParaRPr lang="zh-CN" altLang="zh-CN" sz="4000" b="1" kern="100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TextBox 9"/>
          <p:cNvSpPr txBox="1"/>
          <p:nvPr/>
        </p:nvSpPr>
        <p:spPr bwMode="auto">
          <a:xfrm>
            <a:off x="3978451" y="5589426"/>
            <a:ext cx="4103696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 defTabSz="914400">
              <a:defRPr/>
            </a:pPr>
            <a:r>
              <a:rPr lang="zh-CN" altLang="en-US" sz="2400" b="1" dirty="0" smtClean="0">
                <a:solidFill>
                  <a:srgbClr val="E7E6E6">
                    <a:lumMod val="10000"/>
                  </a:srgbClr>
                </a:solidFill>
                <a:latin typeface="方正大黑简体" panose="02010601030101010101" charset="-122"/>
                <a:ea typeface="方正大黑简体" panose="02010601030101010101" charset="-122"/>
              </a:rPr>
              <a:t>济南市教育教学研究院监制</a:t>
            </a:r>
            <a:endParaRPr lang="zh-CN" altLang="en-US" sz="2400" b="1" dirty="0">
              <a:solidFill>
                <a:srgbClr val="E7E6E6">
                  <a:lumMod val="10000"/>
                </a:srgbClr>
              </a:solidFill>
              <a:latin typeface="方正大黑简体" panose="02010601030101010101" charset="-122"/>
              <a:ea typeface="方正大黑简体" panose="02010601030101010101" charset="-122"/>
            </a:endParaRPr>
          </a:p>
        </p:txBody>
      </p:sp>
      <p:sp>
        <p:nvSpPr>
          <p:cNvPr id="53" name="TextBox 9"/>
          <p:cNvSpPr txBox="1"/>
          <p:nvPr/>
        </p:nvSpPr>
        <p:spPr bwMode="auto">
          <a:xfrm>
            <a:off x="1172782" y="4863014"/>
            <a:ext cx="967359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济南市市中区教育局  陈青</a:t>
            </a:r>
            <a:endParaRPr lang="zh-CN" altLang="en-US" sz="2800" kern="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9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  <p:bldP spid="2" grpId="0"/>
      <p:bldP spid="7" grpId="0"/>
      <p:bldP spid="5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>
            <a:off x="1095375" y="-99695"/>
            <a:ext cx="5835015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七年级下册学习指南</a:t>
            </a:r>
            <a:r>
              <a:rPr lang="en-US" altLang="zh-CN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endParaRPr lang="en-US" altLang="zh-CN" sz="4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24579" name="Text Box 6"/>
          <p:cNvSpPr txBox="1"/>
          <p:nvPr/>
        </p:nvSpPr>
        <p:spPr>
          <a:xfrm>
            <a:off x="697010" y="1469511"/>
            <a:ext cx="10798388" cy="45231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indent="0">
              <a:spcBef>
                <a:spcPct val="50000"/>
              </a:spcBef>
              <a:buNone/>
            </a:pPr>
            <a:r>
              <a:rPr lang="en-US" altLang="zh-CN" sz="32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en-US" altLang="zh-CN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. 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初步掌握学习大洲的基本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方法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zh-CN" altLang="en-US" sz="32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lang="en-US" altLang="zh-CN" sz="32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en-US" altLang="zh-CN" sz="32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. 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初步认识不同地区和国家突出的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区域特征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，初步理解各地区和国家鲜明的区域特征背后，揭示的是自然环境要素之间、自然环境与人类活动之间的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复杂关系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zh-CN" altLang="en-US" sz="32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lang="en-US" altLang="zh-CN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3. 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关注当今社会面临的人口、资源、环境和发展问题，初步用科学的人口观、资源观、环境观和可持续发展的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观念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，认识、分析、处理一些问题，真正成为一个有</a:t>
            </a:r>
            <a:r>
              <a:rPr lang="zh-CN" altLang="en-US" sz="32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全球视野</a:t>
            </a:r>
            <a:r>
              <a:rPr lang="zh-CN" altLang="en-US" sz="32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的人。</a:t>
            </a:r>
            <a:endParaRPr lang="zh-CN" altLang="en-US" sz="32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 flipH="1">
            <a:off x="-158115" y="1007110"/>
            <a:ext cx="12462510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5" name="íṡľíḓè"/>
          <p:cNvGrpSpPr/>
          <p:nvPr/>
        </p:nvGrpSpPr>
        <p:grpSpPr>
          <a:xfrm>
            <a:off x="507365" y="191770"/>
            <a:ext cx="583565" cy="675640"/>
            <a:chOff x="1856520" y="2834333"/>
            <a:chExt cx="1458180" cy="1663040"/>
          </a:xfrm>
        </p:grpSpPr>
        <p:sp>
          <p:nvSpPr>
            <p:cNvPr id="28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9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>
            <a:off x="1095375" y="-99695"/>
            <a:ext cx="8089265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七年级第十周、十一周课程安排</a:t>
            </a:r>
            <a:r>
              <a:rPr lang="en-US" altLang="zh-CN" sz="4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endParaRPr lang="en-US" altLang="zh-CN" sz="4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24579" name="Text Box 6"/>
          <p:cNvSpPr txBox="1"/>
          <p:nvPr/>
        </p:nvSpPr>
        <p:spPr>
          <a:xfrm>
            <a:off x="697010" y="1876546"/>
            <a:ext cx="10798388" cy="25533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indent="0">
              <a:spcBef>
                <a:spcPct val="50000"/>
              </a:spcBef>
              <a:buNone/>
            </a:pPr>
            <a:r>
              <a:rPr lang="en-US" sz="32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     </a:t>
            </a:r>
            <a:r>
              <a:rPr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两次阶段性测试和两次试卷讲评</a:t>
            </a:r>
            <a:endParaRPr sz="40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 </a:t>
            </a:r>
            <a:endParaRPr sz="40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>
              <a:spcBef>
                <a:spcPct val="50000"/>
              </a:spcBef>
              <a:buNone/>
            </a:pPr>
            <a:r>
              <a:rPr sz="4000" b="1" dirty="0">
                <a:solidFill>
                  <a:schemeClr val="accent5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测试题严格按照济南市学考题型与分值设置。</a:t>
            </a:r>
            <a:endParaRPr sz="4000" b="1" dirty="0">
              <a:solidFill>
                <a:schemeClr val="accent5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 flipH="1">
            <a:off x="-158115" y="1007110"/>
            <a:ext cx="12462510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5" name="íṡľíḓè"/>
          <p:cNvGrpSpPr/>
          <p:nvPr/>
        </p:nvGrpSpPr>
        <p:grpSpPr>
          <a:xfrm>
            <a:off x="507365" y="191770"/>
            <a:ext cx="583565" cy="675640"/>
            <a:chOff x="1856520" y="2834333"/>
            <a:chExt cx="1458180" cy="1663040"/>
          </a:xfrm>
        </p:grpSpPr>
        <p:sp>
          <p:nvSpPr>
            <p:cNvPr id="28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9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>
            <a:off x="896620" y="-7620"/>
            <a:ext cx="10719435" cy="1014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zh-CN" sz="4000" b="1" kern="100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pitchFamily="18" charset="0"/>
                <a:sym typeface="+mn-ea"/>
              </a:rPr>
              <a:t>七年级下册地理质量检测试题（一）内容说明</a:t>
            </a:r>
            <a:r>
              <a:rPr lang="en-US" altLang="zh-CN" sz="40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endParaRPr lang="en-US" altLang="zh-CN" sz="40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24579" name="Text Box 6"/>
          <p:cNvSpPr txBox="1"/>
          <p:nvPr/>
        </p:nvSpPr>
        <p:spPr>
          <a:xfrm>
            <a:off x="697010" y="1876546"/>
            <a:ext cx="10798388" cy="47078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indent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</a:t>
            </a:r>
            <a:r>
              <a:rPr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25道单项选择题，涵盖了七年级下册所有章节的内容，分为</a:t>
            </a:r>
            <a:r>
              <a:rPr sz="4000" b="1" dirty="0">
                <a:solidFill>
                  <a:schemeClr val="accent5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基础题</a:t>
            </a:r>
            <a:r>
              <a:rPr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和济南</a:t>
            </a:r>
            <a:r>
              <a:rPr sz="4000" b="1" dirty="0">
                <a:solidFill>
                  <a:schemeClr val="accent5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学考真题</a:t>
            </a:r>
            <a:r>
              <a:rPr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两部分。基础题是学考</a:t>
            </a:r>
            <a:r>
              <a:rPr sz="4000" b="1" dirty="0">
                <a:solidFill>
                  <a:schemeClr val="accent5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D级</a:t>
            </a:r>
            <a:r>
              <a:rPr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过关应知应会的内容，学考真题更综合一点，但是，也是考到</a:t>
            </a:r>
            <a:r>
              <a:rPr sz="4000" b="1" dirty="0">
                <a:solidFill>
                  <a:schemeClr val="accent5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C级</a:t>
            </a:r>
            <a:r>
              <a:rPr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必会的内容。</a:t>
            </a:r>
            <a:endParaRPr sz="40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 flipH="1">
            <a:off x="-158115" y="1007110"/>
            <a:ext cx="12462510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5" name="íṡľíḓè"/>
          <p:cNvGrpSpPr/>
          <p:nvPr/>
        </p:nvGrpSpPr>
        <p:grpSpPr>
          <a:xfrm>
            <a:off x="507365" y="191770"/>
            <a:ext cx="583565" cy="675640"/>
            <a:chOff x="1856520" y="2834333"/>
            <a:chExt cx="1458180" cy="1663040"/>
          </a:xfrm>
        </p:grpSpPr>
        <p:sp>
          <p:nvSpPr>
            <p:cNvPr id="28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9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>
            <a:off x="896620" y="-7620"/>
            <a:ext cx="10719435" cy="1014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zh-CN" sz="4000" b="1" kern="100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pitchFamily="18" charset="0"/>
                <a:sym typeface="+mn-ea"/>
              </a:rPr>
              <a:t>七年级下册地理质量检测试题（一）答题方式</a:t>
            </a:r>
            <a:r>
              <a:rPr lang="en-US" altLang="zh-CN" sz="40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endParaRPr lang="en-US" altLang="zh-CN" sz="40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24579" name="Text Box 6"/>
          <p:cNvSpPr txBox="1"/>
          <p:nvPr/>
        </p:nvSpPr>
        <p:spPr>
          <a:xfrm>
            <a:off x="697010" y="1876546"/>
            <a:ext cx="10798388" cy="28613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indent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</a:t>
            </a:r>
            <a:r>
              <a:rPr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同学们在做题时，选择你自己喜欢的方式，可以将答案作答到答题纸中，也可以将答案写到自己准备的空白纸中。</a:t>
            </a:r>
            <a:endParaRPr sz="40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 flipH="1">
            <a:off x="-158115" y="1007110"/>
            <a:ext cx="12462510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5" name="íṡľíḓè"/>
          <p:cNvGrpSpPr/>
          <p:nvPr/>
        </p:nvGrpSpPr>
        <p:grpSpPr>
          <a:xfrm>
            <a:off x="507365" y="191770"/>
            <a:ext cx="583565" cy="675640"/>
            <a:chOff x="1856520" y="2834333"/>
            <a:chExt cx="1458180" cy="1663040"/>
          </a:xfrm>
        </p:grpSpPr>
        <p:sp>
          <p:nvSpPr>
            <p:cNvPr id="28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9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7"/>
          <p:cNvSpPr/>
          <p:nvPr/>
        </p:nvSpPr>
        <p:spPr>
          <a:xfrm>
            <a:off x="896620" y="-7620"/>
            <a:ext cx="10719435" cy="1014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zh-CN" sz="4000" b="1" kern="100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Times New Roman" panose="02020603050405020304" pitchFamily="18" charset="0"/>
                <a:sym typeface="+mn-ea"/>
              </a:rPr>
              <a:t>七年级下册地理质量检测试题（一）答题要求</a:t>
            </a:r>
            <a:r>
              <a:rPr lang="en-US" altLang="zh-CN" sz="40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endParaRPr lang="en-US" altLang="zh-CN" sz="40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24579" name="Text Box 6"/>
          <p:cNvSpPr txBox="1"/>
          <p:nvPr/>
        </p:nvSpPr>
        <p:spPr>
          <a:xfrm>
            <a:off x="291465" y="1876425"/>
            <a:ext cx="11453495" cy="1938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indent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</a:t>
            </a:r>
            <a:r>
              <a:rPr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计时</a:t>
            </a:r>
            <a:r>
              <a:rPr sz="4000" b="1" dirty="0">
                <a:solidFill>
                  <a:schemeClr val="accent5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30分钟</a:t>
            </a:r>
            <a:r>
              <a:rPr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，认真仔细读题，试着圈</a:t>
            </a:r>
            <a:r>
              <a:rPr lang="zh-CN"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画</a:t>
            </a:r>
            <a:r>
              <a:rPr sz="4000" b="1" dirty="0">
                <a:solidFill>
                  <a:schemeClr val="accent5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关键词</a:t>
            </a:r>
            <a:r>
              <a:rPr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，完成第一次测试吧</a:t>
            </a:r>
            <a:r>
              <a:rPr lang="zh-CN" sz="4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！</a:t>
            </a:r>
            <a:endParaRPr lang="zh-CN" sz="40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 flipH="1">
            <a:off x="-158115" y="1007110"/>
            <a:ext cx="12462510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5" name="íṡľíḓè"/>
          <p:cNvGrpSpPr/>
          <p:nvPr/>
        </p:nvGrpSpPr>
        <p:grpSpPr>
          <a:xfrm>
            <a:off x="507365" y="191770"/>
            <a:ext cx="583565" cy="675640"/>
            <a:chOff x="1856520" y="2834333"/>
            <a:chExt cx="1458180" cy="1663040"/>
          </a:xfrm>
        </p:grpSpPr>
        <p:sp>
          <p:nvSpPr>
            <p:cNvPr id="28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9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0447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0447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COMBINE_RELATE_SLIDE_ID" val="background20177220_1"/>
  <p:tag name="KSO_WM_TEMPLATE_CATEGORY" val="custom"/>
  <p:tag name="KSO_WM_TEMPLATE_INDEX" val="20180447"/>
  <p:tag name="KSO_WM_TEMPLATE_SUBCATEGORY" val="combine"/>
  <p:tag name="KSO_WM_TEMPLATE_THUMBS_INDEX" val="1、4、5、6、11、12、15、21、25、26、30"/>
</p:tagLst>
</file>

<file path=ppt/tags/tag4.xml><?xml version="1.0" encoding="utf-8"?>
<p:tagLst xmlns:p="http://schemas.openxmlformats.org/presentationml/2006/main">
  <p:tag name="KSO_WM_BEAUTIFY_FLAG" val="#wm#"/>
  <p:tag name="KSO_WM_TEMPLATE_CATEGORY" val="custom"/>
  <p:tag name="KSO_WM_TEMPLATE_INDEX" val="20180447"/>
</p:tagLst>
</file>

<file path=ppt/tags/tag5.xml><?xml version="1.0" encoding="utf-8"?>
<p:tagLst xmlns:p="http://schemas.openxmlformats.org/presentationml/2006/main">
  <p:tag name="KSO_WM_BEAUTIFY_FLAG" val="#wm#"/>
  <p:tag name="KSO_WM_TEMPLATE_CATEGORY" val="custom"/>
  <p:tag name="KSO_WM_TEMPLATE_INDEX" val="20180447"/>
</p:tagLst>
</file>

<file path=ppt/tags/tag6.xml><?xml version="1.0" encoding="utf-8"?>
<p:tagLst xmlns:p="http://schemas.openxmlformats.org/presentationml/2006/main">
  <p:tag name="KSO_WM_BEAUTIFY_FLAG" val="#wm#"/>
  <p:tag name="KSO_WM_TEMPLATE_CATEGORY" val="custom"/>
  <p:tag name="KSO_WM_TEMPLATE_INDEX" val="20180447"/>
</p:tagLst>
</file>

<file path=ppt/tags/tag7.xml><?xml version="1.0" encoding="utf-8"?>
<p:tagLst xmlns:p="http://schemas.openxmlformats.org/presentationml/2006/main">
  <p:tag name="KSO_WM_BEAUTIFY_FLAG" val="#wm#"/>
  <p:tag name="KSO_WM_TEMPLATE_CATEGORY" val="custom"/>
  <p:tag name="KSO_WM_TEMPLATE_INDEX" val="20180447"/>
</p:tagLst>
</file>

<file path=ppt/tags/tag8.xml><?xml version="1.0" encoding="utf-8"?>
<p:tagLst xmlns:p="http://schemas.openxmlformats.org/presentationml/2006/main">
  <p:tag name="KSO_WM_BEAUTIFY_FLAG" val="#wm#"/>
  <p:tag name="KSO_WM_TEMPLATE_CATEGORY" val="custom"/>
  <p:tag name="KSO_WM_TEMPLATE_INDEX" val="20180447"/>
</p:tagLst>
</file>

<file path=ppt/tags/tag9.xml><?xml version="1.0" encoding="utf-8"?>
<p:tagLst xmlns:p="http://schemas.openxmlformats.org/presentationml/2006/main">
  <p:tag name="ISPRING_ULTRA_SCORM_COURSE_ID" val="5137A6CD-AFC0-4F85-981C-DE3D6D0B322A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5992f88a679d5"/>
  <p:tag name="ISPRING_SCORM_RATE_QUIZZES" val="0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C:\Users\Administrator\Desktop"/>
  <p:tag name="ISPRING_FIRST_PUBLISH" val="1"/>
</p:tagLst>
</file>

<file path=ppt/theme/theme1.xml><?xml version="1.0" encoding="utf-8"?>
<a:theme xmlns:a="http://schemas.openxmlformats.org/drawingml/2006/main" name="1_Office 主题">
  <a:themeElements>
    <a:clrScheme name="Office">
      <a:dk1>
        <a:srgbClr val="000000"/>
      </a:dk1>
      <a:lt1>
        <a:srgbClr val="FFFFFF"/>
      </a:lt1>
      <a:dk2>
        <a:srgbClr val="3EA9D3"/>
      </a:dk2>
      <a:lt2>
        <a:srgbClr val="E7E6E6"/>
      </a:lt2>
      <a:accent1>
        <a:srgbClr val="5B9BD5"/>
      </a:accent1>
      <a:accent2>
        <a:srgbClr val="3EA9D3"/>
      </a:accent2>
      <a:accent3>
        <a:srgbClr val="FFFFFF"/>
      </a:accent3>
      <a:accent4>
        <a:srgbClr val="000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568</Words>
  <Application>WPS 演示</Application>
  <PresentationFormat>自定义</PresentationFormat>
  <Paragraphs>34</Paragraphs>
  <Slides>6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9" baseType="lpstr">
      <vt:lpstr>Arial</vt:lpstr>
      <vt:lpstr>宋体</vt:lpstr>
      <vt:lpstr>Wingdings</vt:lpstr>
      <vt:lpstr>Arial</vt:lpstr>
      <vt:lpstr>微软雅黑</vt:lpstr>
      <vt:lpstr>黑体</vt:lpstr>
      <vt:lpstr>Segoe UI Black</vt:lpstr>
      <vt:lpstr>Segoe UI</vt:lpstr>
      <vt:lpstr>Calibri</vt:lpstr>
      <vt:lpstr>楷体</vt:lpstr>
      <vt:lpstr>Times New Roman</vt:lpstr>
      <vt:lpstr>方正大黑简体</vt:lpstr>
      <vt:lpstr>楷体_GB2312</vt:lpstr>
      <vt:lpstr>新宋体</vt:lpstr>
      <vt:lpstr>Arial Unicode MS</vt:lpstr>
      <vt:lpstr>等线</vt:lpstr>
      <vt:lpstr>楷体_GB2312</vt:lpstr>
      <vt:lpstr>Webdings</vt:lpstr>
      <vt:lpstr>隶书</vt:lpstr>
      <vt:lpstr>华文琥珀</vt:lpstr>
      <vt:lpstr>Agency FB</vt:lpstr>
      <vt:lpstr>等线 Light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5992f88a679d5</dc:title>
  <dc:creator>Administrator</dc:creator>
  <cp:lastModifiedBy>Administrator</cp:lastModifiedBy>
  <cp:revision>78</cp:revision>
  <dcterms:created xsi:type="dcterms:W3CDTF">2017-08-15T06:37:00Z</dcterms:created>
  <dcterms:modified xsi:type="dcterms:W3CDTF">2020-04-03T04:00:48Z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